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</p:sldIdLst>
  <p:sldSz cx="6858000" cy="9906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63" d="100"/>
          <a:sy n="63" d="100"/>
        </p:scale>
        <p:origin x="25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76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62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7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32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98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42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7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40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94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58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8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40BE-5779-4C0C-9860-34B1C4173B7C}" type="datetimeFigureOut">
              <a:rPr lang="ko-KR" altLang="en-US" smtClean="0"/>
              <a:t>2019-05-22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4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pixabay.com/en/scratched-metal-brushed-texture-934483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vectoropenstock.com/vectors/preview/73440/orange-geometric-polygonal-triangle-texture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jpg"/><Relationship Id="rId9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455756" y="1733763"/>
            <a:ext cx="193952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500" dirty="0"/>
              <a:t>Surreal </a:t>
            </a:r>
            <a:r>
              <a:rPr lang="ko-KR" altLang="en-US" sz="1500" dirty="0"/>
              <a:t>팀원 사진 </a:t>
            </a:r>
            <a:endParaRPr lang="en-US" altLang="ko-KR" sz="15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5008AB8-A1BC-4F81-BB5C-6942DA43E4D2}"/>
              </a:ext>
            </a:extLst>
          </p:cNvPr>
          <p:cNvSpPr/>
          <p:nvPr/>
        </p:nvSpPr>
        <p:spPr>
          <a:xfrm>
            <a:off x="-87682" y="489515"/>
            <a:ext cx="7039627" cy="811032"/>
          </a:xfrm>
          <a:prstGeom prst="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 w="635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endParaRPr lang="ko-KR" altLang="en-US" sz="19900" b="1" dirty="0">
              <a:blipFill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  <a:stretch>
                  <a:fillRect/>
                </a:stretch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362" y="77021"/>
            <a:ext cx="620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b="1" dirty="0">
                <a:latin typeface="Book Antiqua" panose="02040602050305030304" pitchFamily="18" charset="0"/>
                <a:ea typeface="배달의민족 도현" panose="020B0600000101010101" pitchFamily="50" charset="-127"/>
              </a:rPr>
              <a:t>SURREAL</a:t>
            </a:r>
            <a:endParaRPr lang="ko-KR" altLang="en-US" b="1" dirty="0">
              <a:latin typeface="Book Antiqua" panose="02040602050305030304" pitchFamily="18" charset="0"/>
              <a:ea typeface="배달의민족 도현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8717" y="388590"/>
            <a:ext cx="58024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gradFill>
                  <a:gsLst>
                    <a:gs pos="0">
                      <a:srgbClr val="FFFF00"/>
                    </a:gs>
                    <a:gs pos="74000">
                      <a:schemeClr val="accent4">
                        <a:lumMod val="60000"/>
                        <a:lumOff val="40000"/>
                      </a:schemeClr>
                    </a:gs>
                    <a:gs pos="8300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latin typeface="Book Antiqua" panose="02040602050305030304" pitchFamily="18" charset="0"/>
                <a:ea typeface="배달의민족 도현" panose="020B0600000101010101" pitchFamily="50" charset="-127"/>
              </a:rPr>
              <a:t>RE</a:t>
            </a:r>
            <a:r>
              <a:rPr lang="en-US" altLang="ko-KR" sz="6000" b="1" dirty="0">
                <a:gradFill>
                  <a:gsLst>
                    <a:gs pos="0">
                      <a:schemeClr val="accent5">
                        <a:lumMod val="20000"/>
                        <a:lumOff val="80000"/>
                      </a:schemeClr>
                    </a:gs>
                    <a:gs pos="44000">
                      <a:schemeClr val="accent5">
                        <a:lumMod val="60000"/>
                        <a:lumOff val="40000"/>
                      </a:schemeClr>
                    </a:gs>
                    <a:gs pos="8300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Book Antiqua" panose="02040602050305030304" pitchFamily="18" charset="0"/>
                <a:ea typeface="배달의민족 도현" panose="020B0600000101010101" pitchFamily="50" charset="-127"/>
              </a:rPr>
              <a:t>VISION</a:t>
            </a:r>
            <a:endParaRPr lang="ko-KR" altLang="en-US" sz="6000" b="1" dirty="0">
              <a:gradFill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44000">
                    <a:schemeClr val="accent5">
                      <a:lumMod val="60000"/>
                      <a:lumOff val="40000"/>
                    </a:schemeClr>
                  </a:gs>
                  <a:gs pos="8300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Book Antiqua" panose="02040602050305030304" pitchFamily="18" charset="0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717" y="1343709"/>
            <a:ext cx="634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김성훈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김종균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송영륜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장윤지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갈경달</a:t>
            </a:r>
            <a:endParaRPr lang="en-US" altLang="ko-KR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담당 교수 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한광수 교수님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55756" y="6344604"/>
            <a:ext cx="1676479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 dirty="0"/>
              <a:t>프로젝트 소개</a:t>
            </a:r>
            <a:endParaRPr lang="en-US" altLang="ko-KR" sz="1500" dirty="0"/>
          </a:p>
        </p:txBody>
      </p:sp>
      <p:pic>
        <p:nvPicPr>
          <p:cNvPr id="1026" name="Picture 2" descr="image.png">
            <a:extLst>
              <a:ext uri="{FF2B5EF4-FFF2-40B4-BE49-F238E27FC236}">
                <a16:creationId xmlns:a16="http://schemas.microsoft.com/office/drawing/2014/main" id="{33AC958E-EB11-4C74-BB1A-A28380C6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925" y="2314919"/>
            <a:ext cx="4534365" cy="314712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21" descr="사람, 남자, 실내, 젊은이(가) 표시된 사진&#10;&#10;자동 생성된 설명">
            <a:extLst>
              <a:ext uri="{FF2B5EF4-FFF2-40B4-BE49-F238E27FC236}">
                <a16:creationId xmlns:a16="http://schemas.microsoft.com/office/drawing/2014/main" id="{56B4F42B-F3F2-4B02-974B-DA16CD016D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09697" y="2656105"/>
            <a:ext cx="697410" cy="943914"/>
          </a:xfrm>
          <a:custGeom>
            <a:avLst/>
            <a:gdLst>
              <a:gd name="connsiteX0" fmla="*/ 0 w 670150"/>
              <a:gd name="connsiteY0" fmla="*/ 0 h 980122"/>
              <a:gd name="connsiteX1" fmla="*/ 670150 w 670150"/>
              <a:gd name="connsiteY1" fmla="*/ 0 h 980122"/>
              <a:gd name="connsiteX2" fmla="*/ 670150 w 670150"/>
              <a:gd name="connsiteY2" fmla="*/ 980122 h 980122"/>
              <a:gd name="connsiteX3" fmla="*/ 624082 w 670150"/>
              <a:gd name="connsiteY3" fmla="*/ 980122 h 980122"/>
              <a:gd name="connsiteX4" fmla="*/ 22152 w 670150"/>
              <a:gd name="connsiteY4" fmla="*/ 506131 h 980122"/>
              <a:gd name="connsiteX5" fmla="*/ 4269 w 670150"/>
              <a:gd name="connsiteY5" fmla="*/ 980122 h 980122"/>
              <a:gd name="connsiteX6" fmla="*/ 0 w 670150"/>
              <a:gd name="connsiteY6" fmla="*/ 980122 h 980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150" h="980122">
                <a:moveTo>
                  <a:pt x="0" y="0"/>
                </a:moveTo>
                <a:lnTo>
                  <a:pt x="670150" y="0"/>
                </a:lnTo>
                <a:lnTo>
                  <a:pt x="670150" y="980122"/>
                </a:lnTo>
                <a:lnTo>
                  <a:pt x="624082" y="980122"/>
                </a:lnTo>
                <a:lnTo>
                  <a:pt x="22152" y="506131"/>
                </a:lnTo>
                <a:lnTo>
                  <a:pt x="4269" y="980122"/>
                </a:lnTo>
                <a:lnTo>
                  <a:pt x="0" y="980122"/>
                </a:lnTo>
                <a:close/>
              </a:path>
            </a:pathLst>
          </a:custGeom>
        </p:spPr>
      </p:pic>
      <p:pic>
        <p:nvPicPr>
          <p:cNvPr id="11" name="그래픽 10" descr="지도 나침반">
            <a:extLst>
              <a:ext uri="{FF2B5EF4-FFF2-40B4-BE49-F238E27FC236}">
                <a16:creationId xmlns:a16="http://schemas.microsoft.com/office/drawing/2014/main" id="{5888C86A-4164-4DE9-A42B-09E12D2464E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012" y="1447302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012" y="6058143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ACD7FA5-01B6-4ABE-B46C-6B99CFF46A2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90" y="8956959"/>
            <a:ext cx="1045117" cy="949041"/>
          </a:xfrm>
          <a:prstGeom prst="round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221320" y="6967677"/>
            <a:ext cx="29853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+mn-ea"/>
              </a:rPr>
              <a:t>Unreal </a:t>
            </a:r>
            <a:r>
              <a:rPr lang="ko-KR" altLang="ko-KR" sz="1500" dirty="0">
                <a:latin typeface="+mn-ea"/>
              </a:rPr>
              <a:t>엔진을 통해 만든 </a:t>
            </a:r>
            <a:r>
              <a:rPr lang="ko-KR" altLang="ko-KR" sz="1500" dirty="0" err="1">
                <a:latin typeface="+mn-ea"/>
              </a:rPr>
              <a:t>어드벤쳐</a:t>
            </a:r>
            <a:r>
              <a:rPr lang="en-US" altLang="ko-KR" sz="1500" dirty="0">
                <a:latin typeface="+mn-ea"/>
              </a:rPr>
              <a:t> RPG </a:t>
            </a:r>
            <a:r>
              <a:rPr lang="ko-KR" altLang="ko-KR" sz="1500" dirty="0">
                <a:latin typeface="+mn-ea"/>
              </a:rPr>
              <a:t>프로젝트이다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기본 플랫폼은</a:t>
            </a:r>
            <a:r>
              <a:rPr lang="en-US" altLang="ko-KR" sz="1500" dirty="0">
                <a:latin typeface="+mn-ea"/>
              </a:rPr>
              <a:t> PC</a:t>
            </a:r>
            <a:r>
              <a:rPr lang="ko-KR" altLang="ko-KR" sz="1500" dirty="0">
                <a:latin typeface="+mn-ea"/>
              </a:rPr>
              <a:t>이며</a:t>
            </a:r>
            <a:r>
              <a:rPr lang="en-US" altLang="ko-KR" sz="1500" dirty="0">
                <a:latin typeface="+mn-ea"/>
              </a:rPr>
              <a:t>, </a:t>
            </a:r>
            <a:r>
              <a:rPr lang="ko-KR" altLang="ko-KR" sz="1500" dirty="0">
                <a:latin typeface="+mn-ea"/>
              </a:rPr>
              <a:t>키보드와 마우스로 게임 조작이 가능하다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게임 진행 중에 퀘스트를 통해 사용자에게 자율성을 부여하여 선택할 수 있는 분기점을 만든다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최종 보스를 물리치면 게임이 끝나게 되며 게임 중 선택해온 선택 결과들에 의해 엔딩이 달라진다</a:t>
            </a:r>
            <a:r>
              <a:rPr lang="en-US" altLang="ko-KR" sz="1500" dirty="0">
                <a:latin typeface="+mn-ea"/>
              </a:rPr>
              <a:t>.</a:t>
            </a:r>
          </a:p>
          <a:p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24624" y="5462042"/>
            <a:ext cx="3531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[</a:t>
            </a:r>
            <a:r>
              <a:rPr lang="ko-KR" altLang="en-US" sz="1200" dirty="0"/>
              <a:t>좌측부터 </a:t>
            </a:r>
            <a:r>
              <a:rPr lang="ko-KR" altLang="en-US" sz="1200" dirty="0" err="1"/>
              <a:t>김종균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송영륜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ko-KR" altLang="en-US" sz="1200" dirty="0" err="1"/>
              <a:t>갈경달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장윤지</a:t>
            </a:r>
            <a:r>
              <a:rPr lang="en-US" altLang="ko-KR" sz="1200" dirty="0"/>
              <a:t>, </a:t>
            </a:r>
            <a:r>
              <a:rPr lang="ko-KR" altLang="en-US" sz="1200" dirty="0"/>
              <a:t>김성훈</a:t>
            </a:r>
            <a:r>
              <a:rPr lang="en-US" altLang="ko-KR" sz="1200" dirty="0"/>
              <a:t>]</a:t>
            </a:r>
            <a:endParaRPr lang="ko-KR" altLang="en-US" sz="1200" dirty="0"/>
          </a:p>
        </p:txBody>
      </p:sp>
      <p:sp>
        <p:nvSpPr>
          <p:cNvPr id="19" name="직사각형 18"/>
          <p:cNvSpPr/>
          <p:nvPr/>
        </p:nvSpPr>
        <p:spPr>
          <a:xfrm>
            <a:off x="3997811" y="6344604"/>
            <a:ext cx="1880085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500" dirty="0"/>
              <a:t>REVISION</a:t>
            </a:r>
            <a:r>
              <a:rPr lang="ko-KR" altLang="en-US" sz="1500" dirty="0"/>
              <a:t>의 의미</a:t>
            </a:r>
            <a:endParaRPr lang="en-US" altLang="ko-KR" sz="1500" dirty="0"/>
          </a:p>
        </p:txBody>
      </p:sp>
      <p:pic>
        <p:nvPicPr>
          <p:cNvPr id="20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5066" y="6058143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3854959" y="6956411"/>
            <a:ext cx="253444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REVISION </a:t>
            </a:r>
            <a:r>
              <a:rPr lang="ko-KR" altLang="en-US" b="1" dirty="0"/>
              <a:t>의미</a:t>
            </a:r>
            <a:endParaRPr lang="en-US" altLang="ko-KR" b="1" dirty="0"/>
          </a:p>
          <a:p>
            <a:pPr algn="ctr"/>
            <a:r>
              <a:rPr lang="en-US" altLang="ko-KR" dirty="0"/>
              <a:t>RE(</a:t>
            </a:r>
            <a:r>
              <a:rPr lang="ko-KR" altLang="en-US" dirty="0"/>
              <a:t>다시</a:t>
            </a:r>
            <a:r>
              <a:rPr lang="en-US" altLang="ko-KR" dirty="0"/>
              <a:t>) + VISION(</a:t>
            </a:r>
            <a:r>
              <a:rPr lang="ko-KR" altLang="en-US" dirty="0"/>
              <a:t>보다</a:t>
            </a:r>
            <a:r>
              <a:rPr lang="en-US" altLang="ko-KR" dirty="0"/>
              <a:t>)</a:t>
            </a:r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→ 우리 삶의 가치들을 되돌아본다</a:t>
            </a:r>
            <a:r>
              <a:rPr lang="en-US" altLang="ko-KR" sz="1400" dirty="0"/>
              <a:t>(</a:t>
            </a:r>
            <a:r>
              <a:rPr lang="ko-KR" altLang="en-US" sz="1400" dirty="0"/>
              <a:t>게임 의의와 연관</a:t>
            </a:r>
            <a:r>
              <a:rPr lang="en-US" altLang="ko-KR" sz="1400" dirty="0"/>
              <a:t>)</a:t>
            </a:r>
          </a:p>
          <a:p>
            <a:pPr algn="ctr"/>
            <a:r>
              <a:rPr lang="ko-KR" altLang="en-US" sz="1400" dirty="0"/>
              <a:t>→  우리가 믿고 있는 사실들을 다시 본다</a:t>
            </a:r>
            <a:r>
              <a:rPr lang="en-US" altLang="ko-KR" sz="1400" dirty="0"/>
              <a:t>(</a:t>
            </a:r>
            <a:r>
              <a:rPr lang="ko-KR" altLang="en-US" sz="1400" dirty="0"/>
              <a:t>스토리와 연관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594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154" y="99590"/>
            <a:ext cx="603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			           	REVISION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92053" y="894808"/>
            <a:ext cx="3022218" cy="2612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부상당한 주인공은 기억상실의 상태로 깨어난다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당시 옆 마을은 </a:t>
            </a:r>
            <a:r>
              <a:rPr lang="ko-KR" altLang="en-US" sz="1400" dirty="0" err="1">
                <a:solidFill>
                  <a:schemeClr val="tx1"/>
                </a:solidFill>
              </a:rPr>
              <a:t>그리폰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에게 파괴된 상태이며 </a:t>
            </a:r>
            <a:r>
              <a:rPr lang="ko-KR" altLang="en-US" sz="1400" dirty="0" err="1">
                <a:solidFill>
                  <a:schemeClr val="tx1"/>
                </a:solidFill>
              </a:rPr>
              <a:t>그리폰이</a:t>
            </a:r>
            <a:r>
              <a:rPr lang="ko-KR" altLang="en-US" sz="1400" dirty="0">
                <a:solidFill>
                  <a:schemeClr val="tx1"/>
                </a:solidFill>
              </a:rPr>
              <a:t> 사는 곳에 강한 크리스탈도 있다는 것을 알게 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사람들은 자원을 향한 욕심때문에 토벌대를 조직하고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이에 주인공도 참여하며 게임이 진행된다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3572930" y="894808"/>
            <a:ext cx="2765778" cy="2385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</a:rPr>
              <a:t>受伤的英雄在记忆丧失的状态下醒来。 此时，邻近的村庄被 格里芬（</a:t>
            </a:r>
            <a:r>
              <a:rPr lang="en-US" altLang="zh-CN" sz="1400" dirty="0">
                <a:solidFill>
                  <a:schemeClr val="tx1"/>
                </a:solidFill>
              </a:rPr>
              <a:t>boss</a:t>
            </a:r>
            <a:r>
              <a:rPr lang="zh-CN" altLang="en-US" sz="1400" dirty="0">
                <a:solidFill>
                  <a:schemeClr val="tx1"/>
                </a:solidFill>
              </a:rPr>
              <a:t>）摧毁，他发现 格里芬 居住的地方有一块坚固的水晶。 人们对资源的野心使得他们组建了围剿队，主角也参与其中，游戏开始了。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79160" y="6943180"/>
            <a:ext cx="6059548" cy="2753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</a:rPr>
              <a:t>플레이어가 본인의 생각에 근거하여 선택을 해야 하는 상황들을 통해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개인이 살아가며 추구해야 할 가치를 되돌아보는 시간을 갖게 된다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이는 내면 정비에 도움을 주어 재미와 함께 개인의 스트레스를 경감시켜준다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en-US" altLang="ko-KR" sz="20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53155" y="698553"/>
            <a:ext cx="133827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시나리오</a:t>
            </a:r>
            <a:endParaRPr lang="en-US" altLang="ko-KR" sz="1500" dirty="0"/>
          </a:p>
        </p:txBody>
      </p:sp>
      <p:pic>
        <p:nvPicPr>
          <p:cNvPr id="8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9" y="408905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3983095" y="698553"/>
            <a:ext cx="102731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bg1"/>
                </a:solidFill>
              </a:rPr>
              <a:t>剧本</a:t>
            </a:r>
          </a:p>
        </p:txBody>
      </p:sp>
      <p:pic>
        <p:nvPicPr>
          <p:cNvPr id="13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0349" y="408905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직사각형 13"/>
          <p:cNvSpPr/>
          <p:nvPr/>
        </p:nvSpPr>
        <p:spPr>
          <a:xfrm>
            <a:off x="553154" y="3488849"/>
            <a:ext cx="1939524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프로젝트 디자인</a:t>
            </a:r>
            <a:endParaRPr lang="en-US" altLang="ko-KR" sz="1500" dirty="0"/>
          </a:p>
        </p:txBody>
      </p:sp>
      <p:pic>
        <p:nvPicPr>
          <p:cNvPr id="15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8" y="3199201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 descr="산, 하늘, 실외, 건물이(가) 표시된 사진&#10;&#10;자동 생성된 설명">
            <a:extLst>
              <a:ext uri="{FF2B5EF4-FFF2-40B4-BE49-F238E27FC236}">
                <a16:creationId xmlns:a16="http://schemas.microsoft.com/office/drawing/2014/main" id="{EFD7A9E9-34D2-491B-BB8D-E9D4893008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47" y="4196686"/>
            <a:ext cx="3071082" cy="2365734"/>
          </a:xfrm>
          <a:prstGeom prst="rect">
            <a:avLst/>
          </a:prstGeom>
          <a:scene3d>
            <a:camera prst="orthographicFront"/>
            <a:lightRig rig="threePt" dir="t"/>
          </a:scene3d>
          <a:sp3d prstMaterial="metal">
            <a:bevelT w="152400" h="127000" prst="angle"/>
            <a:bevelB w="0" h="0"/>
            <a:contourClr>
              <a:schemeClr val="bg1">
                <a:lumMod val="50000"/>
              </a:schemeClr>
            </a:contourClr>
          </a:sp3d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5"/>
          <a:srcRect b="11771"/>
          <a:stretch/>
        </p:blipFill>
        <p:spPr>
          <a:xfrm>
            <a:off x="3572930" y="4196686"/>
            <a:ext cx="3019777" cy="2365734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553154" y="7232828"/>
            <a:ext cx="1338277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기대효과</a:t>
            </a:r>
            <a:endParaRPr lang="en-US" altLang="ko-KR" sz="1500" dirty="0"/>
          </a:p>
        </p:txBody>
      </p:sp>
      <p:pic>
        <p:nvPicPr>
          <p:cNvPr id="26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8" y="6943180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ACD7FA5-01B6-4ABE-B46C-6B99CFF46A2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90" y="8956959"/>
            <a:ext cx="1045117" cy="949041"/>
          </a:xfrm>
          <a:prstGeom prst="round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358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</TotalTime>
  <Words>284</Words>
  <Application>Microsoft Office PowerPoint</Application>
  <PresentationFormat>A4 용지(210x297mm)</PresentationFormat>
  <Paragraphs>23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0" baseType="lpstr">
      <vt:lpstr>맑은 고딕</vt:lpstr>
      <vt:lpstr>배달의민족 도현</vt:lpstr>
      <vt:lpstr>Arial</vt:lpstr>
      <vt:lpstr>Book Antiqua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SungHoon Kim</cp:lastModifiedBy>
  <cp:revision>40</cp:revision>
  <cp:lastPrinted>2018-05-02T07:42:47Z</cp:lastPrinted>
  <dcterms:created xsi:type="dcterms:W3CDTF">2018-05-02T07:27:21Z</dcterms:created>
  <dcterms:modified xsi:type="dcterms:W3CDTF">2019-05-22T04:42:33Z</dcterms:modified>
</cp:coreProperties>
</file>

<file path=docProps/thumbnail.jpeg>
</file>